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70" r:id="rId5"/>
    <p:sldId id="259" r:id="rId6"/>
    <p:sldId id="271" r:id="rId7"/>
    <p:sldId id="260" r:id="rId8"/>
    <p:sldId id="265" r:id="rId9"/>
    <p:sldId id="266" r:id="rId10"/>
    <p:sldId id="272" r:id="rId11"/>
    <p:sldId id="267" r:id="rId12"/>
    <p:sldId id="578" r:id="rId13"/>
    <p:sldId id="577" r:id="rId14"/>
    <p:sldId id="576" r:id="rId15"/>
    <p:sldId id="558" r:id="rId16"/>
    <p:sldId id="566" r:id="rId17"/>
    <p:sldId id="305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  <a:srgbClr val="000000"/>
    <a:srgbClr val="FF8AD8"/>
    <a:srgbClr val="73FDD6"/>
    <a:srgbClr val="FF9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711"/>
    <p:restoredTop sz="94756"/>
  </p:normalViewPr>
  <p:slideViewPr>
    <p:cSldViewPr snapToGrid="0" snapToObjects="1">
      <p:cViewPr varScale="1">
        <p:scale>
          <a:sx n="85" d="100"/>
          <a:sy n="85" d="100"/>
        </p:scale>
        <p:origin x="57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FA3FB4-276C-654C-AAF3-3E3D5A43912F}" type="datetimeFigureOut">
              <a:rPr lang="en-US" smtClean="0"/>
              <a:t>5/23/22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06CBEF-9FCC-CB4B-A2B4-6BC09ED773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1693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3E26E9-F2D5-6E45-9EEB-BBE12D9BBC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6EC572-84A3-CD46-9917-8A0C79B2F0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A788D7-1B36-E54E-B2CE-43495942D3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A1DDA-1923-784A-BC48-C066AE429F14}" type="datetimeFigureOut">
              <a:rPr lang="en-US" smtClean="0"/>
              <a:t>5/23/22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8AD455-C8F7-C140-82A9-C742028FF8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373014-8229-984B-87B6-EC3972C39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A8602-71C1-7940-99C6-DB1A704FC0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5721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6D7AB2-5CF7-4040-A05B-F896B1246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7D2890-5DEE-184D-A9D1-B5C557C506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A76780-0E50-9147-B210-A456E7DAB9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A1DDA-1923-784A-BC48-C066AE429F14}" type="datetimeFigureOut">
              <a:rPr lang="en-US" smtClean="0"/>
              <a:t>5/23/22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8656E9-7BBF-D442-955D-D26B3B9E95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1DB0EF-61B3-E547-929E-8C577BB7AF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A8602-71C1-7940-99C6-DB1A704FC0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594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381F491-9AED-A74B-94F6-65F41F317B0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EC5F47-3A2C-CC43-B544-A14D617EF0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458C7D-ABE8-7747-B97F-71771ED216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A1DDA-1923-784A-BC48-C066AE429F14}" type="datetimeFigureOut">
              <a:rPr lang="en-US" smtClean="0"/>
              <a:t>5/23/22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979D05-97D3-A44A-BB7E-CA3116B34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C2F21F-D90F-0341-A9C8-F388FE3B4F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A8602-71C1-7940-99C6-DB1A704FC0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5895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DCC072-ACCC-1D47-99CD-9B2AD272BF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5CF903-CCCA-4D4E-B23D-E703262771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6CCD6C-7F1B-F24E-962F-DE33B99EA7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A1DDA-1923-784A-BC48-C066AE429F14}" type="datetimeFigureOut">
              <a:rPr lang="en-US" smtClean="0"/>
              <a:t>5/23/22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854EF3-1B95-004A-9D11-BC9DFC3393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C07F05-C224-9540-9130-9234F3561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A8602-71C1-7940-99C6-DB1A704FC0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897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35CE0-C0DB-3943-B46F-873A7E454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A61FB6-B563-854C-9912-AAB23472CE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A5EA5E-CF36-E04F-BBE2-A81723443F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A1DDA-1923-784A-BC48-C066AE429F14}" type="datetimeFigureOut">
              <a:rPr lang="en-US" smtClean="0"/>
              <a:t>5/23/22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F97231-95F2-BC4E-B57C-FD14983F6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7C28D9-BB93-694E-8BC8-938F76001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A8602-71C1-7940-99C6-DB1A704FC0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7150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8AB5A-416E-364A-9E68-D143B3614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CE07F3-B2D4-4E4C-B090-CE80B92D329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447F68-EB29-F84F-BDB5-7D7ED26E3E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91D75B-B2B8-C84B-82AB-B6CD769B86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A1DDA-1923-784A-BC48-C066AE429F14}" type="datetimeFigureOut">
              <a:rPr lang="en-US" smtClean="0"/>
              <a:t>5/23/22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3F3CB6-F36C-A34C-A51F-F3C3907EB7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8DDA02-76DC-CF4C-9F82-31B33D4B9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A8602-71C1-7940-99C6-DB1A704FC0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4653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D1493-0267-1C44-B07D-23492D08BF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B2644D-F20C-F44C-B8D0-3F5F8C56DC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269EC5-978C-234A-9CEF-003EF4D09C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0719AA-4070-FA4E-B81C-617E12179F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EA6915B-2FBC-0343-A95D-502C5FD10FF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5F600AA-A303-DD47-BDA5-5F0EE63E6C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A1DDA-1923-784A-BC48-C066AE429F14}" type="datetimeFigureOut">
              <a:rPr lang="en-US" smtClean="0"/>
              <a:t>5/23/22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6C418AD-0BCC-5E47-8DF4-1965D2DFDF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4BB53EF-FC32-174C-8D9C-C9D4887A0E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A8602-71C1-7940-99C6-DB1A704FC0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4189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4B5931-2D19-4446-8F04-A22AD7526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C4FE7D-3918-4F4D-A83F-18BD84A113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A1DDA-1923-784A-BC48-C066AE429F14}" type="datetimeFigureOut">
              <a:rPr lang="en-US" smtClean="0"/>
              <a:t>5/23/22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B79F39-5CB6-0C49-ADC8-D68317AF97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F6D563-3CAD-C343-8AFB-EA7AC96A3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A8602-71C1-7940-99C6-DB1A704FC0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5513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2221205-DD14-744C-BFDE-DD6C19384B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A1DDA-1923-784A-BC48-C066AE429F14}" type="datetimeFigureOut">
              <a:rPr lang="en-US" smtClean="0"/>
              <a:t>5/23/22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32E5DF9-E7A9-DF46-A829-B9F9D651CF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BE4E1D-31BD-BD4F-AA37-F27862CC5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A8602-71C1-7940-99C6-DB1A704FC0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1622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4507B-0699-984D-B6A0-C1394B940D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332372-30B2-A44B-A0FF-D8525023D4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F4EE77-28C4-804B-B893-70FBF0A893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8ABA7A-80B7-7646-BCD7-C1B3BC0A78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A1DDA-1923-784A-BC48-C066AE429F14}" type="datetimeFigureOut">
              <a:rPr lang="en-US" smtClean="0"/>
              <a:t>5/23/22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8D6175-9AB4-BA46-82E5-94706A621A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E738A9-EBE8-804C-BC98-72F03791D0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A8602-71C1-7940-99C6-DB1A704FC0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7395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B525A-EDC4-5043-B90C-493575B888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7D79BA9-3A51-1443-921E-5475C91C149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8C40A7-12B0-B246-A1A8-6D0565C658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4378D4-B00B-DC49-8D49-F3E9EC59EB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A1DDA-1923-784A-BC48-C066AE429F14}" type="datetimeFigureOut">
              <a:rPr lang="en-US" smtClean="0"/>
              <a:t>5/23/22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A61F55-CE7F-3A4D-B66D-1224D6E651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EE5195-350E-AD4D-82D6-BA12D1C7E4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A8602-71C1-7940-99C6-DB1A704FC0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367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D5FD337-5A90-DD4B-9B16-ACC5F5AB09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2FBBEE-61F7-2644-AE36-101536CA91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06DE99-E671-4946-8E5A-22786751A5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BA1DDA-1923-784A-BC48-C066AE429F14}" type="datetimeFigureOut">
              <a:rPr lang="en-US" smtClean="0"/>
              <a:t>5/23/22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5E8842-9EB8-D34A-ADE4-6C9E1F4355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2EF6F1-91DC-0845-ADAE-455F0FADA6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CA8602-71C1-7940-99C6-DB1A704FC0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9166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tiff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8D56A-A783-0148-9424-D22391BCE0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91084"/>
            <a:ext cx="9144000" cy="2387600"/>
          </a:xfrm>
        </p:spPr>
        <p:txBody>
          <a:bodyPr>
            <a:noAutofit/>
          </a:bodyPr>
          <a:lstStyle/>
          <a:p>
            <a:r>
              <a:rPr lang="en-US" sz="4000" b="1" dirty="0"/>
              <a:t>Reductions in photosynthetic nitrogen demand due to elevated CO</a:t>
            </a:r>
            <a:r>
              <a:rPr lang="en-US" sz="4000" b="1" baseline="-25000" dirty="0"/>
              <a:t>2</a:t>
            </a:r>
            <a:r>
              <a:rPr lang="en-US" sz="4000" b="1" dirty="0"/>
              <a:t> increases simulated future ecosystem carbon storage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15BC0CC-86BE-9248-9C19-EC64FF8BE1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491196"/>
            <a:ext cx="9144000" cy="1655762"/>
          </a:xfrm>
        </p:spPr>
        <p:txBody>
          <a:bodyPr/>
          <a:lstStyle/>
          <a:p>
            <a:r>
              <a:rPr lang="en-US" sz="2800" dirty="0"/>
              <a:t>Nick Smith (Texas Tech University; </a:t>
            </a:r>
            <a:r>
              <a:rPr lang="en-US" sz="2800" dirty="0" err="1"/>
              <a:t>nick.smith@ttu.edu</a:t>
            </a:r>
            <a:r>
              <a:rPr lang="en-US" sz="2800" dirty="0"/>
              <a:t>)</a:t>
            </a:r>
          </a:p>
          <a:p>
            <a:r>
              <a:rPr lang="en-US" dirty="0"/>
              <a:t>Qing Zhu, Bill Riley, and Trevor Keenan (Berkeley Lab)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F66573-0D58-1349-A8BC-DB28AB10CB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6944" y="5343297"/>
            <a:ext cx="1995055" cy="151719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2BD89CC-0D1E-A544-B18B-6C8642CE44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146958"/>
            <a:ext cx="1460102" cy="1709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9624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35F0D-6BE1-A043-8651-560309587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 1: Leaf N reduction is due to a reduction in photosynthetic capacity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631825-3447-CC46-A2A3-AEC997407A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2344" y="1690688"/>
            <a:ext cx="5167312" cy="5167312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2ED2CE4B-FABC-2A48-8D10-3817308C1628}"/>
              </a:ext>
            </a:extLst>
          </p:cNvPr>
          <p:cNvGrpSpPr/>
          <p:nvPr/>
        </p:nvGrpSpPr>
        <p:grpSpPr>
          <a:xfrm>
            <a:off x="0" y="0"/>
            <a:ext cx="4110681" cy="369332"/>
            <a:chOff x="8081319" y="-4207"/>
            <a:chExt cx="4110681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C326493-D344-C84C-AC14-C57551E4E8D4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8BA44F6-C4F4-644E-AC8D-7374933F50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594877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60DE3-F828-2443-B6EF-1FF37DDE5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 2: Leaf N savings increases plant growth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496A69A-8AA7-D340-89B5-1DF3677148E1}"/>
              </a:ext>
            </a:extLst>
          </p:cNvPr>
          <p:cNvGrpSpPr/>
          <p:nvPr/>
        </p:nvGrpSpPr>
        <p:grpSpPr>
          <a:xfrm>
            <a:off x="0" y="0"/>
            <a:ext cx="4110681" cy="369332"/>
            <a:chOff x="8081319" y="-4207"/>
            <a:chExt cx="4110681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85907FA-021D-E74C-B645-AA9062AAD26D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1DFC218-46BD-4349-A752-4162EF1F2C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10" name="Picture 9" descr="Map&#10;&#10;Description automatically generated with medium confidence">
            <a:extLst>
              <a:ext uri="{FF2B5EF4-FFF2-40B4-BE49-F238E27FC236}">
                <a16:creationId xmlns:a16="http://schemas.microsoft.com/office/drawing/2014/main" id="{1F7C3931-F576-6FFF-3FEF-9E743A0A2F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5743" y="1691640"/>
            <a:ext cx="7380514" cy="5166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1902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60DE3-F828-2443-B6EF-1FF37DDE5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 2: Leaf N savings increases plant growth…most in leaves and roots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496A69A-8AA7-D340-89B5-1DF3677148E1}"/>
              </a:ext>
            </a:extLst>
          </p:cNvPr>
          <p:cNvGrpSpPr/>
          <p:nvPr/>
        </p:nvGrpSpPr>
        <p:grpSpPr>
          <a:xfrm>
            <a:off x="0" y="0"/>
            <a:ext cx="4110681" cy="369332"/>
            <a:chOff x="8081319" y="-4207"/>
            <a:chExt cx="4110681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85907FA-021D-E74C-B645-AA9062AAD26D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1DFC218-46BD-4349-A752-4162EF1F2C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5" name="Picture 4" descr="A picture containing chart&#10;&#10;Description automatically generated">
            <a:extLst>
              <a:ext uri="{FF2B5EF4-FFF2-40B4-BE49-F238E27FC236}">
                <a16:creationId xmlns:a16="http://schemas.microsoft.com/office/drawing/2014/main" id="{0E509D52-EF06-526D-185C-B3E0212145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09" y="2590124"/>
            <a:ext cx="3918857" cy="2743200"/>
          </a:xfrm>
          <a:prstGeom prst="rect">
            <a:avLst/>
          </a:prstGeom>
        </p:spPr>
      </p:pic>
      <p:pic>
        <p:nvPicPr>
          <p:cNvPr id="9" name="Picture 8" descr="A picture containing map&#10;&#10;Description automatically generated">
            <a:extLst>
              <a:ext uri="{FF2B5EF4-FFF2-40B4-BE49-F238E27FC236}">
                <a16:creationId xmlns:a16="http://schemas.microsoft.com/office/drawing/2014/main" id="{B9F1EEC4-C6CB-A37B-916C-3284121A30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0681" y="2513013"/>
            <a:ext cx="3918857" cy="2743200"/>
          </a:xfrm>
          <a:prstGeom prst="rect">
            <a:avLst/>
          </a:prstGeom>
        </p:spPr>
      </p:pic>
      <p:pic>
        <p:nvPicPr>
          <p:cNvPr id="12" name="Picture 11" descr="Chart&#10;&#10;Description automatically generated with medium confidence">
            <a:extLst>
              <a:ext uri="{FF2B5EF4-FFF2-40B4-BE49-F238E27FC236}">
                <a16:creationId xmlns:a16="http://schemas.microsoft.com/office/drawing/2014/main" id="{D708762C-770E-757B-CB21-943158710D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2953" y="2513013"/>
            <a:ext cx="3918857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6301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60DE3-F828-2443-B6EF-1FF37DDE5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 3: Leaf N savings increases long-term ecosystem carbon stocks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6A1139E-6C9A-B340-A037-818F43C2D90E}"/>
              </a:ext>
            </a:extLst>
          </p:cNvPr>
          <p:cNvGrpSpPr/>
          <p:nvPr/>
        </p:nvGrpSpPr>
        <p:grpSpPr>
          <a:xfrm>
            <a:off x="0" y="0"/>
            <a:ext cx="4110681" cy="369332"/>
            <a:chOff x="8081319" y="-4207"/>
            <a:chExt cx="4110681" cy="36933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4ADF4E3-3403-EF43-8862-51EC0C43E4C2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68F61E3-B61C-624C-BD4E-03A3C94EBD5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11F0C2C9-DCBA-CFF5-4701-DF71D488B6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5743" y="1691640"/>
            <a:ext cx="7380514" cy="5166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8454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0F9CAC-A60E-AD4E-AAF0-224179E206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this all mean?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513158-1B84-8047-83E2-C1BB9F0462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4685140-62BE-8449-BDB1-E7F1B281BF0D}"/>
              </a:ext>
            </a:extLst>
          </p:cNvPr>
          <p:cNvGrpSpPr/>
          <p:nvPr/>
        </p:nvGrpSpPr>
        <p:grpSpPr>
          <a:xfrm>
            <a:off x="0" y="0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1AD604D-0E96-D842-8F6A-472ADC5DD0CC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BC18A7D-18D0-1B42-8985-B1636B44D0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207352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A3C184-A202-8440-B91E-9B9F287CD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Future progressive nutrient limitation may be overestimated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9F34427-790C-D746-BAF2-7760755EB66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2103"/>
          <a:stretch/>
        </p:blipFill>
        <p:spPr>
          <a:xfrm>
            <a:off x="838199" y="2053210"/>
            <a:ext cx="6886433" cy="417845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3BCA37C-780A-B845-90C4-215B49B916D9}"/>
              </a:ext>
            </a:extLst>
          </p:cNvPr>
          <p:cNvSpPr txBox="1"/>
          <p:nvPr/>
        </p:nvSpPr>
        <p:spPr>
          <a:xfrm>
            <a:off x="7570614" y="3980270"/>
            <a:ext cx="37831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“Nutrient limitation” simulations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7BF078-A951-3B41-84E9-881603994C86}"/>
              </a:ext>
            </a:extLst>
          </p:cNvPr>
          <p:cNvSpPr txBox="1"/>
          <p:nvPr/>
        </p:nvSpPr>
        <p:spPr>
          <a:xfrm>
            <a:off x="7570614" y="3328560"/>
            <a:ext cx="36478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“No limitation” simulation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9334CB-8E57-7A4E-BB19-F79FD5AD52DF}"/>
              </a:ext>
            </a:extLst>
          </p:cNvPr>
          <p:cNvSpPr txBox="1"/>
          <p:nvPr/>
        </p:nvSpPr>
        <p:spPr>
          <a:xfrm>
            <a:off x="10144708" y="6488668"/>
            <a:ext cx="2047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Weider et al. (2015)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AE5769D-9F99-924A-A9D6-361F343AFC00}"/>
              </a:ext>
            </a:extLst>
          </p:cNvPr>
          <p:cNvGrpSpPr/>
          <p:nvPr/>
        </p:nvGrpSpPr>
        <p:grpSpPr>
          <a:xfrm>
            <a:off x="0" y="0"/>
            <a:ext cx="4110681" cy="369332"/>
            <a:chOff x="8081319" y="-4207"/>
            <a:chExt cx="4110681" cy="36933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3831EFD-8884-E64D-B28C-DDEE99B11EB0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78B6F30-B1CA-AD41-BDC4-E43C1182C61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691453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CCD7B9-4AF5-5547-8B6B-45650CDE2F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4ACE95-6DB1-1F41-8896-3726BAEC09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Photosynthetic N demand is reduced under future elevated CO</a:t>
            </a:r>
            <a:r>
              <a:rPr lang="en-US" sz="3200" baseline="-25000" dirty="0"/>
              <a:t>2</a:t>
            </a:r>
            <a:r>
              <a:rPr lang="en-US" sz="3200" dirty="0"/>
              <a:t> and temperature</a:t>
            </a:r>
          </a:p>
          <a:p>
            <a:pPr lvl="1"/>
            <a:r>
              <a:rPr lang="en-US" sz="2800" dirty="0"/>
              <a:t>Least cost optimality theory can predict this</a:t>
            </a:r>
          </a:p>
          <a:p>
            <a:r>
              <a:rPr lang="en-US" sz="3200" dirty="0"/>
              <a:t>The theory can (and should) be incorporated into ESMs</a:t>
            </a:r>
          </a:p>
          <a:p>
            <a:pPr lvl="1"/>
            <a:r>
              <a:rPr lang="en-US" sz="2800" dirty="0"/>
              <a:t>No added parameters</a:t>
            </a:r>
          </a:p>
          <a:p>
            <a:r>
              <a:rPr lang="en-US" sz="3200" dirty="0"/>
              <a:t>N savings increases projected ecosystem C</a:t>
            </a:r>
          </a:p>
          <a:p>
            <a:r>
              <a:rPr lang="en-US" sz="3200" dirty="0"/>
              <a:t>Progressive nitrogen limitation may not be as strong as current models predict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C4A4579-2F8D-D449-8B1B-E4142AB14584}"/>
              </a:ext>
            </a:extLst>
          </p:cNvPr>
          <p:cNvGrpSpPr/>
          <p:nvPr/>
        </p:nvGrpSpPr>
        <p:grpSpPr>
          <a:xfrm>
            <a:off x="0" y="0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D4F9168-5249-A54B-AF8F-08C44285DD6B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A2511CF-012E-2C46-B065-359E56B0072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898381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24"/>
          <a:stretch/>
        </p:blipFill>
        <p:spPr>
          <a:xfrm>
            <a:off x="1524000" y="365124"/>
            <a:ext cx="9144000" cy="6492875"/>
          </a:xfrm>
          <a:prstGeom prst="rect">
            <a:avLst/>
          </a:prstGeom>
        </p:spPr>
      </p:pic>
      <p:sp>
        <p:nvSpPr>
          <p:cNvPr id="4" name="Oval Callout 3"/>
          <p:cNvSpPr/>
          <p:nvPr/>
        </p:nvSpPr>
        <p:spPr>
          <a:xfrm>
            <a:off x="7812741" y="2286000"/>
            <a:ext cx="2070847" cy="1452282"/>
          </a:xfrm>
          <a:prstGeom prst="wedgeEllipseCallout">
            <a:avLst>
              <a:gd name="adj1" fmla="val -76028"/>
              <a:gd name="adj2" fmla="val 84722"/>
            </a:avLst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Thanks!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24F0BB1-5183-D24C-9A32-AECF3E7CDD10}"/>
              </a:ext>
            </a:extLst>
          </p:cNvPr>
          <p:cNvSpPr txBox="1"/>
          <p:nvPr/>
        </p:nvSpPr>
        <p:spPr>
          <a:xfrm>
            <a:off x="1688166" y="715256"/>
            <a:ext cx="8242193" cy="95410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/>
              <a:t>Presentation available at:</a:t>
            </a:r>
          </a:p>
          <a:p>
            <a:r>
              <a:rPr lang="en-US" sz="2800" dirty="0" err="1"/>
              <a:t>www.github.com</a:t>
            </a:r>
            <a:r>
              <a:rPr lang="en-US" sz="2800" dirty="0"/>
              <a:t>/</a:t>
            </a:r>
            <a:r>
              <a:rPr lang="en-US" sz="2800" dirty="0" err="1"/>
              <a:t>SmithEcophysLab</a:t>
            </a:r>
            <a:r>
              <a:rPr lang="en-US" sz="2800" dirty="0"/>
              <a:t>/seminar/egu</a:t>
            </a:r>
            <a:r>
              <a:rPr lang="en-US" sz="2800"/>
              <a:t>_2022</a:t>
            </a:r>
            <a:endParaRPr lang="en-US" sz="2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F7C681E-D0BF-E64A-EDE8-B69D5E1BED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400799"/>
            <a:ext cx="3581400" cy="457200"/>
          </a:xfrm>
          <a:prstGeom prst="rect">
            <a:avLst/>
          </a:prstGeom>
        </p:spPr>
      </p:pic>
      <p:pic>
        <p:nvPicPr>
          <p:cNvPr id="1026" name="Picture 2" descr="National Science Foundation - Wikipedia">
            <a:extLst>
              <a:ext uri="{FF2B5EF4-FFF2-40B4-BE49-F238E27FC236}">
                <a16:creationId xmlns:a16="http://schemas.microsoft.com/office/drawing/2014/main" id="{40705182-ECF5-52CB-821E-0DCEC2056D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2126" y="5531370"/>
            <a:ext cx="1319874" cy="1326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70079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88E8D4-7B20-8A44-AFE7-CDE9D749C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Leaf N is decreasing with elevated CO</a:t>
            </a:r>
            <a:r>
              <a:rPr lang="en-US" baseline="-25000" dirty="0"/>
              <a:t>2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7E7950-19BE-D746-B84D-FEB3E03039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729" y="1690688"/>
            <a:ext cx="5976108" cy="234465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0E62C51-34E5-5C47-85AB-B288648051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3149" y="1690687"/>
            <a:ext cx="5406750" cy="154383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3A07F4B-D7B0-9E4E-804D-5BC8A0A25D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6193" y="4183583"/>
            <a:ext cx="7173225" cy="235464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44E9DC0-984C-4644-A683-E6CDB6A71CA6}"/>
              </a:ext>
            </a:extLst>
          </p:cNvPr>
          <p:cNvSpPr txBox="1"/>
          <p:nvPr/>
        </p:nvSpPr>
        <p:spPr>
          <a:xfrm>
            <a:off x="204716" y="5360906"/>
            <a:ext cx="42542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Average: 0.2 to 0.25% year</a:t>
            </a:r>
            <a:r>
              <a:rPr lang="en-US" sz="2800" baseline="30000" dirty="0">
                <a:solidFill>
                  <a:srgbClr val="FF0000"/>
                </a:solidFill>
              </a:rPr>
              <a:t>-1</a:t>
            </a:r>
            <a:endParaRPr lang="en-US" sz="2800" dirty="0">
              <a:solidFill>
                <a:srgbClr val="FF0000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3196AE6-3E3C-EF42-8C18-6799505F418A}"/>
              </a:ext>
            </a:extLst>
          </p:cNvPr>
          <p:cNvGrpSpPr/>
          <p:nvPr/>
        </p:nvGrpSpPr>
        <p:grpSpPr>
          <a:xfrm>
            <a:off x="0" y="0"/>
            <a:ext cx="4110681" cy="369332"/>
            <a:chOff x="8081319" y="-4207"/>
            <a:chExt cx="4110681" cy="36933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5C6F571-5B50-5B40-8BFF-79AB374901E8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38AD67E-76AF-FC4E-878E-193CA4E9A28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945995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320DD7-87FC-304F-8A19-B935689146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Leaf N demand decreases with increasing CO</a:t>
            </a:r>
            <a:r>
              <a:rPr lang="en-US" baseline="-25000" dirty="0"/>
              <a:t>2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F18830-FC21-7646-9C74-3CE662832E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427" t="63681" r="6925" b="3283"/>
          <a:stretch/>
        </p:blipFill>
        <p:spPr>
          <a:xfrm>
            <a:off x="2708717" y="1878001"/>
            <a:ext cx="6774566" cy="39032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AD6974F-5D3E-1D4C-9919-3992BCB96B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051" t="45318"/>
          <a:stretch/>
        </p:blipFill>
        <p:spPr>
          <a:xfrm>
            <a:off x="9580728" y="2429302"/>
            <a:ext cx="559557" cy="335195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CFBA0E9-026F-7E48-B852-A9373055CA2F}"/>
              </a:ext>
            </a:extLst>
          </p:cNvPr>
          <p:cNvSpPr txBox="1"/>
          <p:nvPr/>
        </p:nvSpPr>
        <p:spPr>
          <a:xfrm>
            <a:off x="10331811" y="6498981"/>
            <a:ext cx="1860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Dong et al. (2022)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DDFC966-C365-9D43-947D-2939B2213CA2}"/>
              </a:ext>
            </a:extLst>
          </p:cNvPr>
          <p:cNvGrpSpPr/>
          <p:nvPr/>
        </p:nvGrpSpPr>
        <p:grpSpPr>
          <a:xfrm>
            <a:off x="0" y="0"/>
            <a:ext cx="4110681" cy="369332"/>
            <a:chOff x="8081319" y="-4207"/>
            <a:chExt cx="4110681" cy="36933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197BCBC-7A01-004D-AD41-D9CCAF1ECD8F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5CCBACB-BCA8-CD4E-A98A-8CBB8E4DCB1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400287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320DD7-87FC-304F-8A19-B935689146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Leaf N demand decreases with increasing CO</a:t>
            </a:r>
            <a:r>
              <a:rPr lang="en-US" baseline="-25000" dirty="0"/>
              <a:t>2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223DC4-663A-AF41-B817-115BDBEBC7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3807" y="1690688"/>
            <a:ext cx="5104385" cy="504232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2D8A2AB-F20C-0942-80A5-1ABB199EDFE3}"/>
              </a:ext>
            </a:extLst>
          </p:cNvPr>
          <p:cNvSpPr txBox="1"/>
          <p:nvPr/>
        </p:nvSpPr>
        <p:spPr>
          <a:xfrm>
            <a:off x="9642263" y="6488668"/>
            <a:ext cx="2549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and Keenan (2020)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68E9728-819C-E841-AEF1-86A17A7E78E6}"/>
              </a:ext>
            </a:extLst>
          </p:cNvPr>
          <p:cNvGrpSpPr/>
          <p:nvPr/>
        </p:nvGrpSpPr>
        <p:grpSpPr>
          <a:xfrm>
            <a:off x="0" y="0"/>
            <a:ext cx="4110681" cy="369332"/>
            <a:chOff x="8081319" y="-4207"/>
            <a:chExt cx="4110681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7E83801-6054-2448-8B58-3B6BFA2F6F07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4112135-7BFE-9440-9374-07555A9732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750543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4711CA-F242-9041-8396-74014E1DE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Eco-evolutionary optimality theory can predict CO</a:t>
            </a:r>
            <a:r>
              <a:rPr lang="en-US" baseline="-25000" dirty="0"/>
              <a:t>2</a:t>
            </a:r>
            <a:r>
              <a:rPr lang="en-US" dirty="0"/>
              <a:t>-induced reductions in leaf 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6D9854-2D15-8F45-A3CA-98E3D17BE5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6530"/>
          <a:stretch/>
        </p:blipFill>
        <p:spPr>
          <a:xfrm>
            <a:off x="4055659" y="1976617"/>
            <a:ext cx="4080681" cy="48813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515E27E-0AFF-4144-9542-0D88668936B5}"/>
              </a:ext>
            </a:extLst>
          </p:cNvPr>
          <p:cNvSpPr txBox="1"/>
          <p:nvPr/>
        </p:nvSpPr>
        <p:spPr>
          <a:xfrm>
            <a:off x="9607253" y="6211669"/>
            <a:ext cx="25847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Model: Dong et al. (2022)</a:t>
            </a:r>
          </a:p>
          <a:p>
            <a:r>
              <a:rPr lang="en-US" dirty="0"/>
              <a:t>Data: Zheng et al. (2019)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BE81DB0-3CEB-9F40-9495-CCD0335B2CB2}"/>
              </a:ext>
            </a:extLst>
          </p:cNvPr>
          <p:cNvGrpSpPr/>
          <p:nvPr/>
        </p:nvGrpSpPr>
        <p:grpSpPr>
          <a:xfrm>
            <a:off x="0" y="0"/>
            <a:ext cx="4110681" cy="369332"/>
            <a:chOff x="8081319" y="-4207"/>
            <a:chExt cx="4110681" cy="36933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0ED2630-446E-474A-86B3-E7CAAB61AC1F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14DE1C3-918A-DC46-AEDB-B9612B6217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419011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4711CA-F242-9041-8396-74014E1DE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Eco-evolutionary optimality theory can predict CO</a:t>
            </a:r>
            <a:r>
              <a:rPr lang="en-US" baseline="-25000" dirty="0"/>
              <a:t>2</a:t>
            </a:r>
            <a:r>
              <a:rPr lang="en-US" dirty="0"/>
              <a:t>-induced reductions in leaf 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8E1EA9-501F-F740-98FD-9D64985478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433" b="35523"/>
          <a:stretch/>
        </p:blipFill>
        <p:spPr>
          <a:xfrm>
            <a:off x="1999931" y="1869743"/>
            <a:ext cx="6730950" cy="416256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2502B6A-D547-E84E-8824-CEE43D540F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3129" b="-2188"/>
          <a:stretch/>
        </p:blipFill>
        <p:spPr>
          <a:xfrm>
            <a:off x="2029499" y="5827592"/>
            <a:ext cx="6730950" cy="121465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3DB1337-E5D4-DE4E-8198-36DB0A5D787E}"/>
              </a:ext>
            </a:extLst>
          </p:cNvPr>
          <p:cNvSpPr txBox="1"/>
          <p:nvPr/>
        </p:nvSpPr>
        <p:spPr>
          <a:xfrm>
            <a:off x="9642263" y="6488668"/>
            <a:ext cx="2549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and Keenan (2020)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58D9F3A-0BBE-874A-B0DD-1C24DA087531}"/>
              </a:ext>
            </a:extLst>
          </p:cNvPr>
          <p:cNvGrpSpPr/>
          <p:nvPr/>
        </p:nvGrpSpPr>
        <p:grpSpPr>
          <a:xfrm>
            <a:off x="0" y="0"/>
            <a:ext cx="4110681" cy="369332"/>
            <a:chOff x="8081319" y="-4207"/>
            <a:chExt cx="4110681" cy="36933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FA5BA77-FDE9-7248-B8C4-D4ADF02A91EA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2477C4E-D7C1-6047-8A83-ED730E9A5C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112636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87261D-97FD-9846-8BB0-0FC3A6FA7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do reductions in leaf N demand mean for ecosystem C-N dynamics under future, elevated CO</a:t>
            </a:r>
            <a:r>
              <a:rPr lang="en-US" baseline="-25000" dirty="0"/>
              <a:t>2</a:t>
            </a:r>
            <a:r>
              <a:rPr lang="en-US" dirty="0"/>
              <a:t>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46C669-4856-8040-80E0-BDA0628860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649FAD9-EDF1-CC48-9202-D705EFE17E61}"/>
              </a:ext>
            </a:extLst>
          </p:cNvPr>
          <p:cNvGrpSpPr/>
          <p:nvPr/>
        </p:nvGrpSpPr>
        <p:grpSpPr>
          <a:xfrm>
            <a:off x="0" y="0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4403B6B-A5E0-1342-B703-0EEA72F08A62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36644FE-6ED2-B64C-8EA6-89E6F29618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252191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4FD371-D7E2-ED42-AB92-2856EA6CF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ELM simulations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B1789D-664D-0347-88AE-967358C164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All simulations included optimal </a:t>
            </a:r>
            <a:r>
              <a:rPr lang="en-US" sz="3200" dirty="0" err="1"/>
              <a:t>V</a:t>
            </a:r>
            <a:r>
              <a:rPr lang="en-US" sz="3200" baseline="-25000" dirty="0" err="1"/>
              <a:t>cmax</a:t>
            </a:r>
            <a:r>
              <a:rPr lang="en-US" sz="3200" dirty="0"/>
              <a:t> and </a:t>
            </a:r>
            <a:r>
              <a:rPr lang="en-US" sz="3200" dirty="0" err="1"/>
              <a:t>J</a:t>
            </a:r>
            <a:r>
              <a:rPr lang="en-US" sz="3200" baseline="-25000" dirty="0" err="1"/>
              <a:t>max</a:t>
            </a:r>
            <a:r>
              <a:rPr lang="en-US" sz="3200" baseline="-25000" dirty="0"/>
              <a:t> </a:t>
            </a:r>
            <a:r>
              <a:rPr lang="en-US" sz="3200" dirty="0"/>
              <a:t>(Smith and Keenan, 2020)</a:t>
            </a:r>
          </a:p>
          <a:p>
            <a:r>
              <a:rPr lang="en-US" sz="3200" dirty="0"/>
              <a:t>All simulations included dynamic carbon and nitrogen allocation (Zhu et al., 2019)</a:t>
            </a:r>
          </a:p>
          <a:p>
            <a:r>
              <a:rPr lang="en-US" sz="3200" dirty="0"/>
              <a:t>2 simulations with different N dynamics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800" dirty="0"/>
              <a:t>Leaf N is determined by N availability in soil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800" dirty="0"/>
              <a:t>Leaf N is determined by N demand for photosynthetic biochemistry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3DBD1B-23DC-7E4F-B842-E2C1B2BF02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8600" y="5461000"/>
            <a:ext cx="6883400" cy="13970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CCE21895-6CA9-084A-ACDA-47445E829861}"/>
              </a:ext>
            </a:extLst>
          </p:cNvPr>
          <p:cNvGrpSpPr/>
          <p:nvPr/>
        </p:nvGrpSpPr>
        <p:grpSpPr>
          <a:xfrm>
            <a:off x="0" y="0"/>
            <a:ext cx="4110681" cy="369332"/>
            <a:chOff x="8081319" y="-4207"/>
            <a:chExt cx="4110681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2B2B177-240D-C645-BCE7-F7C5FC0A82A5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2629C8B-9AFC-EA44-BF90-C624ACB2260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523741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35F0D-6BE1-A043-8651-560309587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 1: Photosynthesis increases with elevated CO</a:t>
            </a:r>
            <a:r>
              <a:rPr lang="en-US" baseline="-25000" dirty="0"/>
              <a:t>2</a:t>
            </a:r>
            <a:r>
              <a:rPr lang="en-US" dirty="0"/>
              <a:t> at lower leaf 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AF6323-F64E-5147-8411-7A022320D5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0110" y="1690688"/>
            <a:ext cx="5167312" cy="5167312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3598AC1B-BE64-4747-8526-81FD2EA765FD}"/>
              </a:ext>
            </a:extLst>
          </p:cNvPr>
          <p:cNvGrpSpPr/>
          <p:nvPr/>
        </p:nvGrpSpPr>
        <p:grpSpPr>
          <a:xfrm>
            <a:off x="0" y="0"/>
            <a:ext cx="4110681" cy="369332"/>
            <a:chOff x="8081319" y="-4207"/>
            <a:chExt cx="4110681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EC0F682-931C-6840-B3FA-3E50CE87EE40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36A5F3E-F5C3-6E4C-8BF6-4F701DF6E3E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056414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704</TotalTime>
  <Words>587</Words>
  <Application>Microsoft Macintosh PowerPoint</Application>
  <PresentationFormat>Widescreen</PresentationFormat>
  <Paragraphs>57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 Theme</vt:lpstr>
      <vt:lpstr>Reductions in photosynthetic nitrogen demand due to elevated CO2 increases simulated future ecosystem carbon storage</vt:lpstr>
      <vt:lpstr>Leaf N is decreasing with elevated CO2</vt:lpstr>
      <vt:lpstr>Leaf N demand decreases with increasing CO2</vt:lpstr>
      <vt:lpstr>Leaf N demand decreases with increasing CO2</vt:lpstr>
      <vt:lpstr>Eco-evolutionary optimality theory can predict CO2-induced reductions in leaf N</vt:lpstr>
      <vt:lpstr>Eco-evolutionary optimality theory can predict CO2-induced reductions in leaf N</vt:lpstr>
      <vt:lpstr>What do reductions in leaf N demand mean for ecosystem C-N dynamics under future, elevated CO2?</vt:lpstr>
      <vt:lpstr>ELM simulations</vt:lpstr>
      <vt:lpstr>Result 1: Photosynthesis increases with elevated CO2 at lower leaf N</vt:lpstr>
      <vt:lpstr>Result 1: Leaf N reduction is due to a reduction in photosynthetic capacity</vt:lpstr>
      <vt:lpstr>Result 2: Leaf N savings increases plant growth</vt:lpstr>
      <vt:lpstr>Result 2: Leaf N savings increases plant growth…most in leaves and roots</vt:lpstr>
      <vt:lpstr>Result 3: Leaf N savings increases long-term ecosystem carbon stocks</vt:lpstr>
      <vt:lpstr>What does this all mean?</vt:lpstr>
      <vt:lpstr>Future progressive nutrient limitation may be overestimated</vt:lpstr>
      <vt:lpstr>Conclusions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Nick Smith</dc:creator>
  <cp:lastModifiedBy>Smith, Nick</cp:lastModifiedBy>
  <cp:revision>51</cp:revision>
  <dcterms:created xsi:type="dcterms:W3CDTF">2022-04-26T16:28:09Z</dcterms:created>
  <dcterms:modified xsi:type="dcterms:W3CDTF">2022-05-23T14:21:15Z</dcterms:modified>
</cp:coreProperties>
</file>